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037" r:id="rId2"/>
    <p:sldId id="454" r:id="rId3"/>
    <p:sldId id="455" r:id="rId4"/>
    <p:sldId id="2026" r:id="rId5"/>
    <p:sldId id="2028" r:id="rId6"/>
    <p:sldId id="309" r:id="rId7"/>
    <p:sldId id="314" r:id="rId8"/>
    <p:sldId id="313" r:id="rId9"/>
    <p:sldId id="306" r:id="rId10"/>
    <p:sldId id="2029" r:id="rId11"/>
    <p:sldId id="310" r:id="rId12"/>
    <p:sldId id="2013" r:id="rId13"/>
    <p:sldId id="2024" r:id="rId14"/>
    <p:sldId id="2020" r:id="rId15"/>
    <p:sldId id="2021" r:id="rId16"/>
    <p:sldId id="2022" r:id="rId17"/>
    <p:sldId id="20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58"/>
  </p:normalViewPr>
  <p:slideViewPr>
    <p:cSldViewPr snapToGrid="0">
      <p:cViewPr varScale="1">
        <p:scale>
          <a:sx n="111" d="100"/>
          <a:sy n="111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16CBF-5065-FC42-8CAB-D529BE7B9475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9571F-37D1-C349-A996-8B123C2F4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11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1FE81-E0C0-EF45-B663-2611F49451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4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/ Images of change/ … Africa’s Lake Kariba … Flooding in Sudan … Iceland … Lake Powell … Mississippi floods … </a:t>
            </a:r>
            <a:r>
              <a:rPr lang="en-US" dirty="0" err="1"/>
              <a:t>Aculeo</a:t>
            </a:r>
            <a:r>
              <a:rPr lang="en-US" dirty="0"/>
              <a:t> … Vavilov … Camp fire … Iowa flood … more Mississippi floods … Pine Island … Beach erosion … Hurricane damage in Florida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1FE81-E0C0-EF45-B663-2611F49451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2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6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8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67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9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1E12-1485-4412-FDE1-084121D71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553E7-E015-A429-FCA8-F2FB27F68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37735-F3C4-9983-F6B2-39169867E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3AC15-3AF7-CF26-DD7F-3E33207EC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19137-2690-BB0A-EE25-C97D252E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2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DA35-A4BC-BD88-431A-AFA8DCEE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CDFD4-E02F-12A1-989D-7C6453421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43063-4830-AAD1-30A9-669A90D3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C0384-75D4-0203-DC69-BF53AB7F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6A7DA-CB36-DADA-1F4A-B57134C0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91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A0ECD4-2617-5203-7972-E00DE0D99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08DC9-836E-1922-EAC3-8113367BC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A76A5-6F5B-6B67-5657-CEC7D4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94753-0B97-056D-DEF9-ADF47303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AE8E0-CCDB-8166-8205-A3518E3C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8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DD2-AD62-DB32-8901-391EF883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0645-A4FB-ED64-1CCE-1AAEA38DA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60D20-1960-C892-31B1-258C8276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40FF6-4CF8-8310-B070-7C377F6E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FD815-BE8A-D781-8F47-FEC86F87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0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5F2A-1EE2-7AE1-375E-666A39B4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124D6-2FCC-CC0A-5C7F-77513193D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7973-C994-216A-C416-A2917D75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06923-40F1-FFBD-AD60-A278501C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53736-81A8-D1B9-2EC0-1F148C8B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2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43F1-415F-D1A5-8006-9B30ECE0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C838-DDE4-5F46-FEC3-333C3C1A8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F5D18-55A3-9A40-0932-3D4FBA895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1F0C1-D8B8-C3D6-9460-C99DF641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0DC92-40D4-B809-B43D-AF2599A9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F6D8D-3202-CFFC-FC4F-243986C2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EFF9-BABC-EEBD-54AB-F31D357E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D35F1-35A5-6AFB-B05E-63E28809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7FBB6-5758-CA51-C685-D90E5FB27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9278F-42FD-E0AB-F4F1-4CE1CCB2F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BB519-AEF5-A647-AF5C-FCB271EE4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36D5D-963F-F737-6C0F-79A646AE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4EDC51-B4D0-9552-E497-234488C9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7294E-2F6F-004B-7253-9C0F5070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6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44F8-1F24-1829-9F54-D1AF4737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36CBB-2B3E-5DAB-1DE9-78F84033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A42C2-70DB-C3D4-0512-E5A45381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3333F-2C42-DBD9-6950-4F510F75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91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418F1-C61F-B2F7-BE1F-83BF8257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3788C8-FB92-B712-AA5D-D0A450253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2D31C-A0EB-CA98-E19D-1585063E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0B7A-74E1-A383-9A1E-88B5D814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25F-EBA4-3098-55F8-17792442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9F779-1A9C-43B3-916F-315DDCD57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A5A8A-41DF-7FE4-279E-CAB4947E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1915F-1FA2-0A1A-84C3-CD7D394E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06ADC-56B4-22CF-BCF1-B62F67F4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D681-406B-BE8B-0DAF-299446FF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EF4A8-7EB9-B99B-7540-D62B1909B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9AC17-F8C0-DDC8-FCC6-A7118B4C4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E72D2-E6CA-CC33-C061-C2C648215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A8DD4-3459-F8F3-C577-F8EE2E9C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654DA-6FDD-8949-C589-297CC6B6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1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886522-69D3-3939-0E44-76F898725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DEE16-81DE-6399-4F91-1F376DC09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A793B-DCD7-F48F-6D0E-E2E81AEA5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CC774-769C-7248-9962-C99DB4B1B85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D291B-090D-A260-9CD3-B50B1675A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5F665-188C-3A47-D090-C9DF75A5D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32D85-9D7E-164B-B1D7-D6110F02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1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mate.nasa.gov/news/2936/clouds-arctic-crocodiles-and-a-new-climate-model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hyperlink" Target="https://www.youtube.com/watch?v=jOVvXDI0KbY" TargetMode="External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a/ab/Thermohaline_circulation.sv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rbonbrief.org/atlantic-conveyor-belt-has-slowed-15-per-cent-since-mid-twentieth-century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sa.int/ESA_Multimedia/Images/2014/11/Mean_dynamic_topograph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Recap: “Earth System Stewardship” formulated in Hothouse/Icehouse terms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489B3-CC9D-064F-B447-E8BEAE51BABC}"/>
              </a:ext>
            </a:extLst>
          </p:cNvPr>
          <p:cNvSpPr txBox="1"/>
          <p:nvPr/>
        </p:nvSpPr>
        <p:spPr>
          <a:xfrm>
            <a:off x="7607866" y="3149903"/>
            <a:ext cx="444554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haven’t properly discussed the role of sea level rise in all this.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EB0696-BB73-BB3F-EC16-4848B3CBA571}"/>
              </a:ext>
            </a:extLst>
          </p:cNvPr>
          <p:cNvGrpSpPr/>
          <p:nvPr/>
        </p:nvGrpSpPr>
        <p:grpSpPr>
          <a:xfrm>
            <a:off x="138590" y="1044531"/>
            <a:ext cx="7268901" cy="4638353"/>
            <a:chOff x="138590" y="824611"/>
            <a:chExt cx="7268901" cy="46383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282B778-3DDF-7549-A20B-A468B71CF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8590" y="824611"/>
              <a:ext cx="7268901" cy="4638353"/>
              <a:chOff x="0" y="1269779"/>
              <a:chExt cx="8705861" cy="555529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B4012CA-C478-BD4E-AC9E-29289F235445}"/>
                  </a:ext>
                </a:extLst>
              </p:cNvPr>
              <p:cNvGrpSpPr/>
              <p:nvPr/>
            </p:nvGrpSpPr>
            <p:grpSpPr>
              <a:xfrm>
                <a:off x="0" y="1269779"/>
                <a:ext cx="8705861" cy="5555291"/>
                <a:chOff x="1392072" y="1261300"/>
                <a:chExt cx="8705861" cy="5555291"/>
              </a:xfrm>
            </p:grpSpPr>
            <p:pic>
              <p:nvPicPr>
                <p:cNvPr id="3074" name="Picture 2" descr="https://www.pnas.org/content/pnas/115/33/8252/F2.large.jpg?width=800&amp;height=600&amp;carousel=1">
                  <a:extLst>
                    <a:ext uri="{FF2B5EF4-FFF2-40B4-BE49-F238E27FC236}">
                      <a16:creationId xmlns:a16="http://schemas.microsoft.com/office/drawing/2014/main" id="{36BF57C5-3654-4C46-81A2-6A7397C996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2072" y="1261300"/>
                  <a:ext cx="8705861" cy="55552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8B2FDAAA-4E16-AC4E-A94A-770FB6CCDD23}"/>
                    </a:ext>
                  </a:extLst>
                </p:cNvPr>
                <p:cNvGrpSpPr/>
                <p:nvPr/>
              </p:nvGrpSpPr>
              <p:grpSpPr>
                <a:xfrm>
                  <a:off x="4308724" y="1666593"/>
                  <a:ext cx="4522099" cy="664495"/>
                  <a:chOff x="4308724" y="1666593"/>
                  <a:chExt cx="4522099" cy="664495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A33D9AB-53D1-C142-B677-E358B26A0424}"/>
                      </a:ext>
                    </a:extLst>
                  </p:cNvPr>
                  <p:cNvSpPr txBox="1"/>
                  <p:nvPr/>
                </p:nvSpPr>
                <p:spPr>
                  <a:xfrm>
                    <a:off x="5970635" y="1666593"/>
                    <a:ext cx="286018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/>
                      <a:t>*</a:t>
                    </a:r>
                  </a:p>
                </p:txBody>
              </p:sp>
              <p:sp>
                <p:nvSpPr>
                  <p:cNvPr id="8" name="Up-Down Arrow 7">
                    <a:extLst>
                      <a:ext uri="{FF2B5EF4-FFF2-40B4-BE49-F238E27FC236}">
                        <a16:creationId xmlns:a16="http://schemas.microsoft.com/office/drawing/2014/main" id="{83A0B123-C1B9-9C49-9867-EFA45C6817F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04955" y="1678497"/>
                    <a:ext cx="153431" cy="1145894"/>
                  </a:xfrm>
                  <a:prstGeom prst="upDownArrow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Up-Down Arrow 9">
                    <a:extLst>
                      <a:ext uri="{FF2B5EF4-FFF2-40B4-BE49-F238E27FC236}">
                        <a16:creationId xmlns:a16="http://schemas.microsoft.com/office/drawing/2014/main" id="{30F7732D-FE17-2A4D-BB81-98BAF83AC66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788280" y="2024930"/>
                    <a:ext cx="153431" cy="450075"/>
                  </a:xfrm>
                  <a:prstGeom prst="upDownArrow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" name="Up-Down Arrow 10">
                    <a:extLst>
                      <a:ext uri="{FF2B5EF4-FFF2-40B4-BE49-F238E27FC236}">
                        <a16:creationId xmlns:a16="http://schemas.microsoft.com/office/drawing/2014/main" id="{97694507-9010-8C46-A425-64D53A9E4F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734984" y="1785597"/>
                    <a:ext cx="153432" cy="937550"/>
                  </a:xfrm>
                  <a:prstGeom prst="upDownArrow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B4222F1-4B01-B747-9851-5DC3BBE0CF93}"/>
                  </a:ext>
                </a:extLst>
              </p:cNvPr>
              <p:cNvSpPr/>
              <p:nvPr/>
            </p:nvSpPr>
            <p:spPr>
              <a:xfrm>
                <a:off x="550899" y="4937471"/>
                <a:ext cx="203025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Steffen et al, PNAS 2018: https://</a:t>
                </a:r>
                <a:r>
                  <a:rPr lang="en-US" sz="1000" dirty="0" err="1"/>
                  <a:t>www.pnas.org</a:t>
                </a:r>
                <a:r>
                  <a:rPr lang="en-US" sz="1000" dirty="0"/>
                  <a:t>/content/115/33/8252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7CC2B4-0A75-0F23-99BD-F37930EB7DE3}"/>
                </a:ext>
              </a:extLst>
            </p:cNvPr>
            <p:cNvSpPr txBox="1"/>
            <p:nvPr/>
          </p:nvSpPr>
          <p:spPr>
            <a:xfrm>
              <a:off x="2362678" y="1714146"/>
              <a:ext cx="1167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‘Icehouse Earth’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95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A8B2F4-7423-2D45-8AEE-5015CDFA535E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Konrad Steffen, 1952-2020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F572CF-687E-9546-B6C8-D8B18F0F4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2" r="23070" b="77251"/>
          <a:stretch/>
        </p:blipFill>
        <p:spPr>
          <a:xfrm>
            <a:off x="6451241" y="1317133"/>
            <a:ext cx="5666617" cy="2378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DEFB5-CDC4-A14D-968F-9032E4B00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49070"/>
            <a:ext cx="6072760" cy="1355125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41034BC7-5DE4-0440-978C-5B0CAEBD6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/>
          <a:stretch/>
        </p:blipFill>
        <p:spPr bwMode="auto">
          <a:xfrm>
            <a:off x="23240" y="1140480"/>
            <a:ext cx="6072760" cy="511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77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But SL rise from ice sheets is being increasingly felt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01E9C-B441-2C43-AC84-780BE4F232CC}"/>
              </a:ext>
            </a:extLst>
          </p:cNvPr>
          <p:cNvSpPr/>
          <p:nvPr/>
        </p:nvSpPr>
        <p:spPr>
          <a:xfrm>
            <a:off x="532369" y="4643785"/>
            <a:ext cx="111272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"If ice sheet losses continue to track our worst-case climate warming scenarios … that's enough to double the frequency of storm-surge flooding in many of the world's largest coastal cities.” - Dr Anna Hogg (Leeds)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F6EE2-2C09-B443-96CD-90E007E6F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"/>
          <a:stretch/>
        </p:blipFill>
        <p:spPr>
          <a:xfrm>
            <a:off x="1702107" y="784074"/>
            <a:ext cx="8449517" cy="334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4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935E6CD-1823-2F4C-BEBA-D6839E801526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Two other mechanisms are more speculative because data are scarce: 1. Changes in clouds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1CDFED-D9A8-EEC5-BC4A-D481A33B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550256"/>
            <a:ext cx="6888480" cy="2975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93AAE3-4659-330D-5BA4-DD5215CB5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60" y="3614237"/>
            <a:ext cx="7772400" cy="2782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DA464-19E3-0721-582F-56CE6E3D1C6E}"/>
              </a:ext>
            </a:extLst>
          </p:cNvPr>
          <p:cNvSpPr txBox="1"/>
          <p:nvPr/>
        </p:nvSpPr>
        <p:spPr>
          <a:xfrm>
            <a:off x="2102168" y="6409084"/>
            <a:ext cx="884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climate.nasa.gov</a:t>
            </a:r>
            <a:r>
              <a:rPr lang="en-US" dirty="0">
                <a:hlinkClick r:id="rId4"/>
              </a:rPr>
              <a:t>/news/2936/clouds-arctic-crocodiles-and-a-new-climate-model/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47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5720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Two other mechanisms are more speculative because data are scarce: 2. Collapse of the AMOC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EF313-0A7E-9D99-69B9-4029ADC17DF5}"/>
              </a:ext>
            </a:extLst>
          </p:cNvPr>
          <p:cNvSpPr txBox="1"/>
          <p:nvPr/>
        </p:nvSpPr>
        <p:spPr>
          <a:xfrm>
            <a:off x="1648301" y="6488667"/>
            <a:ext cx="910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www.youtube.com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watch?v</a:t>
            </a:r>
            <a:r>
              <a:rPr lang="en-US" dirty="0">
                <a:hlinkClick r:id="rId5"/>
              </a:rPr>
              <a:t>=jOVvXDI0KbY</a:t>
            </a:r>
            <a:endParaRPr lang="en-US" dirty="0"/>
          </a:p>
        </p:txBody>
      </p:sp>
      <p:pic>
        <p:nvPicPr>
          <p:cNvPr id="3" name="Thermohaline Circulation.mp4">
            <a:hlinkClick r:id="" action="ppaction://media"/>
            <a:extLst>
              <a:ext uri="{FF2B5EF4-FFF2-40B4-BE49-F238E27FC236}">
                <a16:creationId xmlns:a16="http://schemas.microsoft.com/office/drawing/2014/main" id="{EC5E0E5B-3B96-D33F-9C48-2B7C4660F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053" y="644839"/>
            <a:ext cx="9711691" cy="5462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A1AB76-B122-E068-00D6-529F5487C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1507" y="2634273"/>
            <a:ext cx="1860062" cy="14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18146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Apart from keeping North America and Europe warm, AMOC maintains a 1-meter hill of water in the North Atlantic ocean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EF313-0A7E-9D99-69B9-4029ADC17DF5}"/>
              </a:ext>
            </a:extLst>
          </p:cNvPr>
          <p:cNvSpPr txBox="1"/>
          <p:nvPr/>
        </p:nvSpPr>
        <p:spPr>
          <a:xfrm>
            <a:off x="1545431" y="6020485"/>
            <a:ext cx="910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upload.wikimedia.org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wikipedia</a:t>
            </a:r>
            <a:r>
              <a:rPr lang="en-US" dirty="0">
                <a:hlinkClick r:id="rId3"/>
              </a:rPr>
              <a:t>/commons/a/ab/</a:t>
            </a:r>
            <a:r>
              <a:rPr lang="en-US" dirty="0" err="1">
                <a:hlinkClick r:id="rId3"/>
              </a:rPr>
              <a:t>Thermohaline_circulation.svg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D860F-63FB-4921-53CF-3510386B2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24" y="999727"/>
            <a:ext cx="5328978" cy="502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08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56728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We think the AMOC is slowing down (via the “cold blob”)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65F0A46-BB8F-71F1-E76C-C04C533E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92" y="971030"/>
            <a:ext cx="3991018" cy="25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2A0A9-B562-8045-C08E-90DCA16E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801" y="3914932"/>
            <a:ext cx="9789175" cy="2704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16DD83-6923-8D81-21AB-176EF660E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994" y="819462"/>
            <a:ext cx="7772400" cy="2704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6A03D7-952F-9230-D45D-97DAA987A164}"/>
              </a:ext>
            </a:extLst>
          </p:cNvPr>
          <p:cNvSpPr txBox="1"/>
          <p:nvPr/>
        </p:nvSpPr>
        <p:spPr>
          <a:xfrm>
            <a:off x="303386" y="4572000"/>
            <a:ext cx="18914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err="1">
                <a:hlinkClick r:id="rId6"/>
              </a:rPr>
              <a:t>www.carbonbrief.org</a:t>
            </a:r>
            <a:r>
              <a:rPr lang="en-US" sz="1200" dirty="0">
                <a:hlinkClick r:id="rId6"/>
              </a:rPr>
              <a:t>/atlantic-conveyor-belt-has-slowed-15-per-cent-since-mid-twentieth-century/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853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0006740-8D2B-1792-CB5A-9557B5E23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1" b="3385"/>
          <a:stretch/>
        </p:blipFill>
        <p:spPr bwMode="auto">
          <a:xfrm>
            <a:off x="946588" y="782053"/>
            <a:ext cx="9662797" cy="599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61665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If/when it collapses, that hill of water will no longer be supported =&gt; sudden 1 m sea level rise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FA87-E8FD-AF3F-74A9-1A570648ED1D}"/>
              </a:ext>
            </a:extLst>
          </p:cNvPr>
          <p:cNvSpPr txBox="1"/>
          <p:nvPr/>
        </p:nvSpPr>
        <p:spPr>
          <a:xfrm>
            <a:off x="8886092" y="6178063"/>
            <a:ext cx="2883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www.esa.int</a:t>
            </a:r>
            <a:r>
              <a:rPr lang="en-US" sz="1200" dirty="0">
                <a:hlinkClick r:id="rId4"/>
              </a:rPr>
              <a:t>/</a:t>
            </a:r>
            <a:r>
              <a:rPr lang="en-US" sz="1200" dirty="0" err="1">
                <a:hlinkClick r:id="rId4"/>
              </a:rPr>
              <a:t>ESA_Multimedia</a:t>
            </a:r>
            <a:r>
              <a:rPr lang="en-US" sz="1200" dirty="0">
                <a:hlinkClick r:id="rId4"/>
              </a:rPr>
              <a:t>/Images/2014/11/</a:t>
            </a:r>
            <a:r>
              <a:rPr lang="en-US" sz="1200" dirty="0" err="1">
                <a:hlinkClick r:id="rId4"/>
              </a:rPr>
              <a:t>Mean_dynamic_topography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415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935E6CD-1823-2F4C-BEBA-D6839E801526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OK, let’s make some progress on these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F6B8E-D4BC-788C-E059-39678480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8" y="614103"/>
            <a:ext cx="9067350" cy="40504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5EAB51-BC34-6090-9095-1BD0EDFE6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808" y="2809363"/>
            <a:ext cx="7772400" cy="34490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359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ll palaeotemps.svg">
            <a:extLst>
              <a:ext uri="{FF2B5EF4-FFF2-40B4-BE49-F238E27FC236}">
                <a16:creationId xmlns:a16="http://schemas.microsoft.com/office/drawing/2014/main" id="{0E4D0B87-BC6C-E44D-8B89-CFB1C7DE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162046" y="1821061"/>
            <a:ext cx="11632557" cy="3017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93D195-1465-9F40-956A-DCB7216EA0E8}"/>
              </a:ext>
            </a:extLst>
          </p:cNvPr>
          <p:cNvCxnSpPr>
            <a:cxnSpLocks/>
          </p:cNvCxnSpPr>
          <p:nvPr/>
        </p:nvCxnSpPr>
        <p:spPr>
          <a:xfrm flipV="1">
            <a:off x="750107" y="3112740"/>
            <a:ext cx="10456433" cy="45063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8E6EEF18-3A47-504A-93BE-134EDC23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922" y="2625333"/>
            <a:ext cx="2106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Hothouse Earth</a:t>
            </a:r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6F696AB0-C054-1B40-8AF9-7B2ECE68E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784" y="3167189"/>
            <a:ext cx="202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Icehouse Earth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15072-2519-5E4C-B012-1812C8FC9907}"/>
              </a:ext>
            </a:extLst>
          </p:cNvPr>
          <p:cNvCxnSpPr>
            <a:cxnSpLocks/>
            <a:endCxn id="15366" idx="2"/>
          </p:cNvCxnSpPr>
          <p:nvPr/>
        </p:nvCxnSpPr>
        <p:spPr>
          <a:xfrm flipV="1">
            <a:off x="2361235" y="3629151"/>
            <a:ext cx="1563993" cy="13595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1AB4E8-C68B-FB4B-96A0-A41203F95BC6}"/>
              </a:ext>
            </a:extLst>
          </p:cNvPr>
          <p:cNvSpPr txBox="1"/>
          <p:nvPr/>
        </p:nvSpPr>
        <p:spPr>
          <a:xfrm>
            <a:off x="309939" y="5077929"/>
            <a:ext cx="234554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Permanent ice forms in the </a:t>
            </a:r>
            <a:r>
              <a:rPr lang="en-US" sz="2400" b="1" dirty="0"/>
              <a:t>East Antarctic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0EF6FA-246A-9A43-97D7-31C09E3A693E}"/>
              </a:ext>
            </a:extLst>
          </p:cNvPr>
          <p:cNvGrpSpPr/>
          <p:nvPr/>
        </p:nvGrpSpPr>
        <p:grpSpPr>
          <a:xfrm>
            <a:off x="6066113" y="1001037"/>
            <a:ext cx="5253927" cy="2390632"/>
            <a:chOff x="6034446" y="1266472"/>
            <a:chExt cx="5253927" cy="23906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EE1942-A88F-8B44-9817-A3E4673E4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446" y="1821061"/>
              <a:ext cx="945088" cy="183604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B8624A-35D0-3B43-A58E-2A4E992F0015}"/>
                </a:ext>
              </a:extLst>
            </p:cNvPr>
            <p:cNvSpPr/>
            <p:nvPr/>
          </p:nvSpPr>
          <p:spPr>
            <a:xfrm>
              <a:off x="6304345" y="1266472"/>
              <a:ext cx="4984028" cy="4616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dirty="0"/>
                <a:t>Permanent ice in </a:t>
              </a:r>
              <a:r>
                <a:rPr lang="en-US" sz="2400" b="1" dirty="0"/>
                <a:t>Greenland</a:t>
              </a:r>
              <a:r>
                <a:rPr lang="en-US" sz="2400" dirty="0"/>
                <a:t> forms</a:t>
              </a:r>
              <a:endParaRPr lang="en-US" sz="2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935E6CD-1823-2F4C-BEBA-D6839E801526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Remember last time, how the transition to “Icehouse Earth” involved the creation of lots of ice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AE149D-BD64-3941-BD6A-A0503AC71B6B}"/>
              </a:ext>
            </a:extLst>
          </p:cNvPr>
          <p:cNvGrpSpPr/>
          <p:nvPr/>
        </p:nvGrpSpPr>
        <p:grpSpPr>
          <a:xfrm>
            <a:off x="3087987" y="926209"/>
            <a:ext cx="2594656" cy="611323"/>
            <a:chOff x="3087987" y="926209"/>
            <a:chExt cx="2594656" cy="611323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E59153FC-F638-4641-ABC2-CEA1542E9D2C}"/>
                </a:ext>
              </a:extLst>
            </p:cNvPr>
            <p:cNvSpPr/>
            <p:nvPr/>
          </p:nvSpPr>
          <p:spPr>
            <a:xfrm>
              <a:off x="3087987" y="926209"/>
              <a:ext cx="2594656" cy="611323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DF0DFF-ECD2-284F-AEEE-77996DC1A5DD}"/>
                </a:ext>
              </a:extLst>
            </p:cNvPr>
            <p:cNvSpPr txBox="1"/>
            <p:nvPr/>
          </p:nvSpPr>
          <p:spPr>
            <a:xfrm>
              <a:off x="4039362" y="1053079"/>
              <a:ext cx="82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0324576-C81B-680B-E3B9-9BA13535C78F}"/>
              </a:ext>
            </a:extLst>
          </p:cNvPr>
          <p:cNvGrpSpPr/>
          <p:nvPr/>
        </p:nvGrpSpPr>
        <p:grpSpPr>
          <a:xfrm>
            <a:off x="2995001" y="4342223"/>
            <a:ext cx="9239438" cy="2465246"/>
            <a:chOff x="4431390" y="-161736"/>
            <a:chExt cx="9239438" cy="24652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E90F269-B5BC-5FA3-2C17-64CDC0554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1280" y="-161736"/>
              <a:ext cx="729205" cy="80687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856B9D-2994-9BE8-E779-B4BCD1E06DDC}"/>
                </a:ext>
              </a:extLst>
            </p:cNvPr>
            <p:cNvSpPr/>
            <p:nvPr/>
          </p:nvSpPr>
          <p:spPr>
            <a:xfrm>
              <a:off x="4431390" y="733850"/>
              <a:ext cx="9239438" cy="1569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b="1" dirty="0"/>
                <a:t>Northern Hemisphere ice sheets </a:t>
              </a:r>
              <a:r>
                <a:rPr lang="en-US" sz="2400" dirty="0"/>
                <a:t>form and disappear The last time was 20,000 years ago.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b="1" dirty="0"/>
                <a:t>The West Antarctic Ice Sheet</a:t>
              </a:r>
              <a:r>
                <a:rPr lang="en-US" sz="2400" dirty="0"/>
                <a:t> (WAIS) forms and disappears; the last time was during the Eemian (and the Anthropocene is even warmer).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259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ll palaeotemps.svg">
            <a:extLst>
              <a:ext uri="{FF2B5EF4-FFF2-40B4-BE49-F238E27FC236}">
                <a16:creationId xmlns:a16="http://schemas.microsoft.com/office/drawing/2014/main" id="{0E4D0B87-BC6C-E44D-8B89-CFB1C7DE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1171" r="752" b="899"/>
          <a:stretch/>
        </p:blipFill>
        <p:spPr bwMode="auto">
          <a:xfrm>
            <a:off x="162046" y="1821061"/>
            <a:ext cx="11632557" cy="3017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93D195-1465-9F40-956A-DCB7216EA0E8}"/>
              </a:ext>
            </a:extLst>
          </p:cNvPr>
          <p:cNvCxnSpPr>
            <a:cxnSpLocks/>
          </p:cNvCxnSpPr>
          <p:nvPr/>
        </p:nvCxnSpPr>
        <p:spPr>
          <a:xfrm flipV="1">
            <a:off x="750107" y="3112740"/>
            <a:ext cx="10456433" cy="45063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8E6EEF18-3A47-504A-93BE-134EDC23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922" y="2625333"/>
            <a:ext cx="2106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Hothouse Earth</a:t>
            </a:r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6F696AB0-C054-1B40-8AF9-7B2ECE68E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784" y="3167189"/>
            <a:ext cx="202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Icehouse Earth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0EF6FA-246A-9A43-97D7-31C09E3A693E}"/>
              </a:ext>
            </a:extLst>
          </p:cNvPr>
          <p:cNvGrpSpPr/>
          <p:nvPr/>
        </p:nvGrpSpPr>
        <p:grpSpPr>
          <a:xfrm>
            <a:off x="5692620" y="589366"/>
            <a:ext cx="6499380" cy="3039785"/>
            <a:chOff x="6180160" y="848300"/>
            <a:chExt cx="6499380" cy="303978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EE1942-A88F-8B44-9817-A3E4673E42C2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68" y="1975824"/>
              <a:ext cx="0" cy="1912261"/>
            </a:xfrm>
            <a:prstGeom prst="straightConnector1">
              <a:avLst/>
            </a:prstGeom>
            <a:ln w="63500">
              <a:solidFill>
                <a:srgbClr val="FF7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4B8624A-35D0-3B43-A58E-2A4E992F0015}"/>
                    </a:ext>
                  </a:extLst>
                </p:cNvPr>
                <p:cNvSpPr/>
                <p:nvPr/>
              </p:nvSpPr>
              <p:spPr>
                <a:xfrm>
                  <a:off x="6180160" y="848300"/>
                  <a:ext cx="6499380" cy="15696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457200" indent="-457200">
                    <a:buFont typeface="+mj-lt"/>
                    <a:buAutoNum type="arabicPeriod" startAt="2"/>
                  </a:pPr>
                  <a:r>
                    <a:rPr lang="en-US" sz="2400" dirty="0"/>
                    <a:t>Greenland ice sheet undergoes continuous melting, eventually contributing </a:t>
                  </a:r>
                  <a14:m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2400" dirty="0"/>
                    <a:t> SL rise. This has also definitely started.</a:t>
                  </a:r>
                </a:p>
                <a:p>
                  <a:pPr marL="457200" indent="-457200">
                    <a:buAutoNum type="arabicPeriod" startAt="2"/>
                  </a:pPr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4B8624A-35D0-3B43-A58E-2A4E992F00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0160" y="848300"/>
                  <a:ext cx="6499380" cy="1569660"/>
                </a:xfrm>
                <a:prstGeom prst="rect">
                  <a:avLst/>
                </a:prstGeom>
                <a:blipFill>
                  <a:blip r:embed="rId3"/>
                  <a:stretch>
                    <a:fillRect l="-1559" t="-4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00E8C3-88F1-1D46-B00D-FAFEC50B63A1}"/>
                  </a:ext>
                </a:extLst>
              </p:cNvPr>
              <p:cNvSpPr txBox="1"/>
              <p:nvPr/>
            </p:nvSpPr>
            <p:spPr>
              <a:xfrm>
                <a:off x="7136599" y="5287513"/>
                <a:ext cx="428487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WAIS is lost, eventually contributing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SL rise. The timing is a matter of a lot of current research.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00E8C3-88F1-1D46-B00D-FAFEC50B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599" y="5287513"/>
                <a:ext cx="4284879" cy="1569660"/>
              </a:xfrm>
              <a:prstGeom prst="rect">
                <a:avLst/>
              </a:prstGeom>
              <a:blipFill>
                <a:blip r:embed="rId4"/>
                <a:stretch>
                  <a:fillRect l="-2367" t="-4032" r="-3550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219F53D-F8A1-0344-ABEF-7FDAA82153C6}"/>
              </a:ext>
            </a:extLst>
          </p:cNvPr>
          <p:cNvGrpSpPr/>
          <p:nvPr/>
        </p:nvGrpSpPr>
        <p:grpSpPr>
          <a:xfrm rot="10800000">
            <a:off x="3087987" y="926209"/>
            <a:ext cx="2594656" cy="611323"/>
            <a:chOff x="3087987" y="926209"/>
            <a:chExt cx="2594656" cy="611323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6BB91081-926F-0045-A90C-D3E32CC56C5D}"/>
                </a:ext>
              </a:extLst>
            </p:cNvPr>
            <p:cNvSpPr/>
            <p:nvPr/>
          </p:nvSpPr>
          <p:spPr>
            <a:xfrm>
              <a:off x="3087987" y="926209"/>
              <a:ext cx="2594656" cy="611323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577035-63D2-AA40-9483-EDB53FE305B4}"/>
                </a:ext>
              </a:extLst>
            </p:cNvPr>
            <p:cNvSpPr txBox="1"/>
            <p:nvPr/>
          </p:nvSpPr>
          <p:spPr>
            <a:xfrm rot="10800000">
              <a:off x="3773144" y="1053079"/>
              <a:ext cx="82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F5CA7ED-D848-6C43-8D37-07BE48AE229F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likely path back to Hothouse Earth is to reverse the sequence of the last 50 million years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9C99C2-8219-3AA0-C99B-3E8B3DED108F}"/>
                  </a:ext>
                </a:extLst>
              </p:cNvPr>
              <p:cNvSpPr/>
              <p:nvPr/>
            </p:nvSpPr>
            <p:spPr>
              <a:xfrm>
                <a:off x="162046" y="5445542"/>
                <a:ext cx="693718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400" dirty="0"/>
                  <a:t>Oceans across the world undergo thermal expansion. We’re pretty sure that this has already started; it’s accounted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~20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US" sz="2400" dirty="0"/>
                  <a:t> of SL rise so far.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9C99C2-8219-3AA0-C99B-3E8B3DED1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6" y="5445542"/>
                <a:ext cx="6937185" cy="1200329"/>
              </a:xfrm>
              <a:prstGeom prst="rect">
                <a:avLst/>
              </a:prstGeom>
              <a:blipFill>
                <a:blip r:embed="rId5"/>
                <a:stretch>
                  <a:fillRect l="-1277" t="-5208" r="-36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35E44-E540-AC72-FC05-D14F1C9BA8C6}"/>
              </a:ext>
            </a:extLst>
          </p:cNvPr>
          <p:cNvCxnSpPr>
            <a:cxnSpLocks/>
          </p:cNvCxnSpPr>
          <p:nvPr/>
        </p:nvCxnSpPr>
        <p:spPr>
          <a:xfrm flipH="1">
            <a:off x="5412259" y="1724567"/>
            <a:ext cx="1071207" cy="16050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FA0175-5C32-0373-B251-23394333487C}"/>
              </a:ext>
            </a:extLst>
          </p:cNvPr>
          <p:cNvCxnSpPr>
            <a:cxnSpLocks/>
          </p:cNvCxnSpPr>
          <p:nvPr/>
        </p:nvCxnSpPr>
        <p:spPr>
          <a:xfrm flipV="1">
            <a:off x="8064096" y="4467828"/>
            <a:ext cx="512745" cy="819685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2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Even before ice sheets slip into the sea, we can expect </a:t>
            </a:r>
            <a:r>
              <a:rPr lang="en-US" sz="2400" b="1" i="1" dirty="0"/>
              <a:t>thermal expansion </a:t>
            </a:r>
            <a:r>
              <a:rPr lang="en-US" sz="2400" b="1" dirty="0"/>
              <a:t>– expansion from heating something (like the oceans)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13E719-0855-DE68-7569-23E97A50DF0C}"/>
              </a:ext>
            </a:extLst>
          </p:cNvPr>
          <p:cNvGrpSpPr/>
          <p:nvPr/>
        </p:nvGrpSpPr>
        <p:grpSpPr>
          <a:xfrm>
            <a:off x="0" y="1141065"/>
            <a:ext cx="3503351" cy="5008951"/>
            <a:chOff x="7140812" y="1696649"/>
            <a:chExt cx="3503351" cy="500895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604178-4E3D-50C1-996D-F9DA86203DDA}"/>
                </a:ext>
              </a:extLst>
            </p:cNvPr>
            <p:cNvSpPr/>
            <p:nvPr/>
          </p:nvSpPr>
          <p:spPr>
            <a:xfrm>
              <a:off x="8086165" y="2133600"/>
              <a:ext cx="594697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8B6313-65D2-FC8B-8096-5A19780AC198}"/>
                </a:ext>
              </a:extLst>
            </p:cNvPr>
            <p:cNvSpPr/>
            <p:nvPr/>
          </p:nvSpPr>
          <p:spPr>
            <a:xfrm>
              <a:off x="9271019" y="1828800"/>
              <a:ext cx="594697" cy="48768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0306124-8DFD-1504-E3BB-BE0C2536725A}"/>
                    </a:ext>
                  </a:extLst>
                </p:cNvPr>
                <p:cNvSpPr txBox="1"/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0306124-8DFD-1504-E3BB-BE0C25367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F7EA494-1FCA-BB1D-8E59-75AF52422A44}"/>
                    </a:ext>
                  </a:extLst>
                </p:cNvPr>
                <p:cNvSpPr txBox="1"/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F7EA494-1FCA-BB1D-8E59-75AF52422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86A0508-9E0D-1B56-8D66-06C1452B7176}"/>
                </a:ext>
              </a:extLst>
            </p:cNvPr>
            <p:cNvCxnSpPr/>
            <p:nvPr/>
          </p:nvCxnSpPr>
          <p:spPr>
            <a:xfrm>
              <a:off x="9106930" y="2133600"/>
              <a:ext cx="96382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1136465-6957-0DD3-045A-1E08343AA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16" y="1754001"/>
            <a:ext cx="6859131" cy="47640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59F0E0-10CD-2087-141E-39511BDE3FA7}"/>
              </a:ext>
            </a:extLst>
          </p:cNvPr>
          <p:cNvSpPr txBox="1"/>
          <p:nvPr/>
        </p:nvSpPr>
        <p:spPr>
          <a:xfrm>
            <a:off x="4228943" y="916594"/>
            <a:ext cx="760038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However, bear in mind that sea level rise is not the same all over the world</a:t>
            </a:r>
          </a:p>
        </p:txBody>
      </p:sp>
    </p:spTree>
    <p:extLst>
      <p:ext uri="{BB962C8B-B14F-4D97-AF65-F5344CB8AC3E}">
        <p14:creationId xmlns:p14="http://schemas.microsoft.com/office/powerpoint/2010/main" val="201160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Also bear in mind that what counts is not just the average for a given place, but the extra that happens during storms (“storm surges”)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13E719-0855-DE68-7569-23E97A50DF0C}"/>
              </a:ext>
            </a:extLst>
          </p:cNvPr>
          <p:cNvGrpSpPr/>
          <p:nvPr/>
        </p:nvGrpSpPr>
        <p:grpSpPr>
          <a:xfrm>
            <a:off x="0" y="1141065"/>
            <a:ext cx="3503351" cy="5008951"/>
            <a:chOff x="7140812" y="1696649"/>
            <a:chExt cx="3503351" cy="500895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604178-4E3D-50C1-996D-F9DA86203DDA}"/>
                </a:ext>
              </a:extLst>
            </p:cNvPr>
            <p:cNvSpPr/>
            <p:nvPr/>
          </p:nvSpPr>
          <p:spPr>
            <a:xfrm>
              <a:off x="8086165" y="2133600"/>
              <a:ext cx="594697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8B6313-65D2-FC8B-8096-5A19780AC198}"/>
                </a:ext>
              </a:extLst>
            </p:cNvPr>
            <p:cNvSpPr/>
            <p:nvPr/>
          </p:nvSpPr>
          <p:spPr>
            <a:xfrm>
              <a:off x="9271019" y="1828800"/>
              <a:ext cx="594697" cy="48768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0306124-8DFD-1504-E3BB-BE0C2536725A}"/>
                    </a:ext>
                  </a:extLst>
                </p:cNvPr>
                <p:cNvSpPr txBox="1"/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0306124-8DFD-1504-E3BB-BE0C25367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812" y="3701533"/>
                  <a:ext cx="130054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F7EA494-1FCA-BB1D-8E59-75AF52422A44}"/>
                    </a:ext>
                  </a:extLst>
                </p:cNvPr>
                <p:cNvSpPr txBox="1"/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F7EA494-1FCA-BB1D-8E59-75AF52422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528" y="1696649"/>
                  <a:ext cx="81863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86A0508-9E0D-1B56-8D66-06C1452B7176}"/>
                </a:ext>
              </a:extLst>
            </p:cNvPr>
            <p:cNvCxnSpPr/>
            <p:nvPr/>
          </p:nvCxnSpPr>
          <p:spPr>
            <a:xfrm>
              <a:off x="9106930" y="2133600"/>
              <a:ext cx="96382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ED79913-8C65-1FD8-3156-9C9A97E35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807" y="2491428"/>
            <a:ext cx="3958614" cy="2967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9E563-AAEA-68DE-D093-FA427516E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40" y="2439479"/>
            <a:ext cx="4548079" cy="32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E03E8A-F0B7-F54B-8644-79BBE1B22C1B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measurements say about this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A7A681-FBBF-C94A-ABF0-908E0A507952}"/>
              </a:ext>
            </a:extLst>
          </p:cNvPr>
          <p:cNvGrpSpPr/>
          <p:nvPr/>
        </p:nvGrpSpPr>
        <p:grpSpPr>
          <a:xfrm>
            <a:off x="329446" y="788295"/>
            <a:ext cx="10597521" cy="5642197"/>
            <a:chOff x="1144997" y="714153"/>
            <a:chExt cx="10597521" cy="56421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362AF-22B1-AF4E-A50F-335786835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997" y="714153"/>
              <a:ext cx="9902005" cy="564219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EA057A-00F3-4C44-9FF3-5467286B4FF1}"/>
                </a:ext>
              </a:extLst>
            </p:cNvPr>
            <p:cNvSpPr/>
            <p:nvPr/>
          </p:nvSpPr>
          <p:spPr>
            <a:xfrm>
              <a:off x="5861741" y="5023707"/>
              <a:ext cx="5880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www.bbc.com</a:t>
              </a:r>
              <a:r>
                <a:rPr lang="en-US" dirty="0"/>
                <a:t>/news/science-environment-55022567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03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A7A681-FBBF-C94A-ABF0-908E0A507952}"/>
              </a:ext>
            </a:extLst>
          </p:cNvPr>
          <p:cNvGrpSpPr/>
          <p:nvPr/>
        </p:nvGrpSpPr>
        <p:grpSpPr>
          <a:xfrm>
            <a:off x="329446" y="788295"/>
            <a:ext cx="10597521" cy="5642197"/>
            <a:chOff x="1144997" y="714153"/>
            <a:chExt cx="10597521" cy="56421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362AF-22B1-AF4E-A50F-335786835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997" y="714153"/>
              <a:ext cx="9902005" cy="564219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EA057A-00F3-4C44-9FF3-5467286B4FF1}"/>
                </a:ext>
              </a:extLst>
            </p:cNvPr>
            <p:cNvSpPr/>
            <p:nvPr/>
          </p:nvSpPr>
          <p:spPr>
            <a:xfrm>
              <a:off x="5861741" y="5023707"/>
              <a:ext cx="5880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www.bbc.com</a:t>
              </a:r>
              <a:r>
                <a:rPr lang="en-US" dirty="0"/>
                <a:t>/news/science-environment-55022567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00D8A7-0037-DA48-A08A-4B919E4956B2}"/>
              </a:ext>
            </a:extLst>
          </p:cNvPr>
          <p:cNvGrpSpPr/>
          <p:nvPr/>
        </p:nvGrpSpPr>
        <p:grpSpPr>
          <a:xfrm>
            <a:off x="1551032" y="3867665"/>
            <a:ext cx="5269898" cy="1713899"/>
            <a:chOff x="1551032" y="3867665"/>
            <a:chExt cx="5269898" cy="171389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715A7D-AA4E-8847-A0AE-5778C4AEE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1032" y="3867665"/>
              <a:ext cx="5269898" cy="1713899"/>
            </a:xfrm>
            <a:prstGeom prst="line">
              <a:avLst/>
            </a:prstGeom>
            <a:ln w="63500">
              <a:solidFill>
                <a:schemeClr val="tx1">
                  <a:alpha val="4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8C39A9-33A9-904A-B9CA-AA2D9A2A6DA8}"/>
                </a:ext>
              </a:extLst>
            </p:cNvPr>
            <p:cNvSpPr/>
            <p:nvPr/>
          </p:nvSpPr>
          <p:spPr>
            <a:xfrm>
              <a:off x="2179271" y="4166327"/>
              <a:ext cx="18127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3-4 mm/year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EB0BB8-D48C-89BC-D589-E3761BD185C8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measurements say about this</a:t>
            </a:r>
          </a:p>
        </p:txBody>
      </p:sp>
    </p:spTree>
    <p:extLst>
      <p:ext uri="{BB962C8B-B14F-4D97-AF65-F5344CB8AC3E}">
        <p14:creationId xmlns:p14="http://schemas.microsoft.com/office/powerpoint/2010/main" val="77247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CB7F02B-4516-6348-982D-3F239605DB9F}"/>
              </a:ext>
            </a:extLst>
          </p:cNvPr>
          <p:cNvGrpSpPr/>
          <p:nvPr/>
        </p:nvGrpSpPr>
        <p:grpSpPr>
          <a:xfrm>
            <a:off x="329446" y="788295"/>
            <a:ext cx="10597521" cy="5642197"/>
            <a:chOff x="1144997" y="714153"/>
            <a:chExt cx="10597521" cy="56421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A7A681-FBBF-C94A-ABF0-908E0A507952}"/>
                </a:ext>
              </a:extLst>
            </p:cNvPr>
            <p:cNvGrpSpPr/>
            <p:nvPr/>
          </p:nvGrpSpPr>
          <p:grpSpPr>
            <a:xfrm>
              <a:off x="1144997" y="714153"/>
              <a:ext cx="10597521" cy="5642197"/>
              <a:chOff x="1144997" y="714153"/>
              <a:chExt cx="10597521" cy="56421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A9362AF-22B1-AF4E-A50F-335786835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4997" y="714153"/>
                <a:ext cx="9902005" cy="5642197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EA057A-00F3-4C44-9FF3-5467286B4FF1}"/>
                  </a:ext>
                </a:extLst>
              </p:cNvPr>
              <p:cNvSpPr/>
              <p:nvPr/>
            </p:nvSpPr>
            <p:spPr>
              <a:xfrm>
                <a:off x="5861741" y="5023707"/>
                <a:ext cx="5880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https://</a:t>
                </a:r>
                <a:r>
                  <a:rPr lang="en-US" dirty="0" err="1"/>
                  <a:t>www.bbc.com</a:t>
                </a:r>
                <a:r>
                  <a:rPr lang="en-US" dirty="0"/>
                  <a:t>/news/science-environment-55022567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A55937-4A65-7246-8ED1-48A959430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6481" y="2224215"/>
              <a:ext cx="3200396" cy="1569308"/>
            </a:xfrm>
            <a:prstGeom prst="line">
              <a:avLst/>
            </a:prstGeom>
            <a:ln w="63500">
              <a:solidFill>
                <a:schemeClr val="tx1">
                  <a:alpha val="4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62136BE-4442-8947-927A-99CB8F1D08BD}"/>
              </a:ext>
            </a:extLst>
          </p:cNvPr>
          <p:cNvSpPr/>
          <p:nvPr/>
        </p:nvSpPr>
        <p:spPr>
          <a:xfrm>
            <a:off x="7986578" y="3349708"/>
            <a:ext cx="4016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SL rise of 4-5 mm/year, thought to be due to melting of land ice in addition to thermal expansion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EF870B-7F3D-0E4E-9A18-24076BDBA102}"/>
              </a:ext>
            </a:extLst>
          </p:cNvPr>
          <p:cNvGrpSpPr/>
          <p:nvPr/>
        </p:nvGrpSpPr>
        <p:grpSpPr>
          <a:xfrm>
            <a:off x="1551032" y="3154954"/>
            <a:ext cx="5269898" cy="2426610"/>
            <a:chOff x="1551032" y="3154954"/>
            <a:chExt cx="5269898" cy="24266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D26C4D-3D1B-0A43-BBE9-FF2F15319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1032" y="3867665"/>
              <a:ext cx="5269898" cy="1713899"/>
            </a:xfrm>
            <a:prstGeom prst="line">
              <a:avLst/>
            </a:prstGeom>
            <a:ln w="63500">
              <a:solidFill>
                <a:schemeClr val="tx1">
                  <a:alpha val="4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C0912D-1319-2B40-A1A0-F137BAC6DA59}"/>
                </a:ext>
              </a:extLst>
            </p:cNvPr>
            <p:cNvSpPr/>
            <p:nvPr/>
          </p:nvSpPr>
          <p:spPr>
            <a:xfrm>
              <a:off x="2170674" y="3154954"/>
              <a:ext cx="348460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SL rise of 3-4 mm/year, thought to be mostly due to thermal expansion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C7DE827-5F11-2E09-9CDA-3B0CC622D7B4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measurements say about this</a:t>
            </a:r>
          </a:p>
        </p:txBody>
      </p:sp>
    </p:spTree>
    <p:extLst>
      <p:ext uri="{BB962C8B-B14F-4D97-AF65-F5344CB8AC3E}">
        <p14:creationId xmlns:p14="http://schemas.microsoft.com/office/powerpoint/2010/main" val="79159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B2C32-70A5-244F-8FBF-C14A46CF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SOTC, 3 Dec.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29BA1-4054-B94A-BC7D-DFC58D970F10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lot of the land ice that’s melting is coming from Greenland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98870-EAC0-E843-BD44-E6136DF6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26" y="553998"/>
            <a:ext cx="8366178" cy="63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3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691</Words>
  <Application>Microsoft Macintosh PowerPoint</Application>
  <PresentationFormat>Widescreen</PresentationFormat>
  <Paragraphs>59</Paragraphs>
  <Slides>17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other mechanisms are more speculative because data are scarce: 2. Collapse of the AMOC</vt:lpstr>
      <vt:lpstr>Apart from keeping North America and Europe warm, AMOC maintains a 1-meter hill of water in the North Atlantic ocean </vt:lpstr>
      <vt:lpstr>We think the AMOC is slowing down (via the “cold blob”)</vt:lpstr>
      <vt:lpstr>If/when it collapses, that hill of water will no longer be supported =&gt; sudden 1 m sea level rise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6</cp:revision>
  <dcterms:created xsi:type="dcterms:W3CDTF">2024-11-10T19:40:42Z</dcterms:created>
  <dcterms:modified xsi:type="dcterms:W3CDTF">2024-11-13T21:25:04Z</dcterms:modified>
</cp:coreProperties>
</file>